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91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37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1048706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 dirty="0"/>
          </a:p>
        </p:txBody>
      </p:sp>
      <p:sp>
        <p:nvSpPr>
          <p:cNvPr id="1048707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08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0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10487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8905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0D80-1935-4588-956F-1BA05304EED9}" type="datetimeFigureOut">
              <a:rPr lang="en-US" smtClean="0"/>
              <a:t>11/19/2018</a:t>
            </a:fld>
            <a:endParaRPr lang="en-US" dirty="0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9752-2A4A-46F3-B6D2-5094494D028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8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8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0D80-1935-4588-956F-1BA05304EED9}" type="datetimeFigureOut">
              <a:rPr lang="en-US" smtClean="0"/>
              <a:t>11/19/2018</a:t>
            </a:fld>
            <a:endParaRPr lang="en-US" dirty="0"/>
          </a:p>
        </p:txBody>
      </p:sp>
      <p:sp>
        <p:nvSpPr>
          <p:cNvPr id="104868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8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9752-2A4A-46F3-B6D2-5094494D028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7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7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0D80-1935-4588-956F-1BA05304EED9}" type="datetimeFigureOut">
              <a:rPr lang="en-US" smtClean="0"/>
              <a:t>11/19/2018</a:t>
            </a:fld>
            <a:endParaRPr lang="en-US" dirty="0"/>
          </a:p>
        </p:txBody>
      </p:sp>
      <p:sp>
        <p:nvSpPr>
          <p:cNvPr id="104868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8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9752-2A4A-46F3-B6D2-5094494D028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0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0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0D80-1935-4588-956F-1BA05304EED9}" type="datetimeFigureOut">
              <a:rPr lang="en-US" smtClean="0"/>
              <a:t>11/19/2018</a:t>
            </a:fld>
            <a:endParaRPr lang="en-US" dirty="0"/>
          </a:p>
        </p:txBody>
      </p:sp>
      <p:sp>
        <p:nvSpPr>
          <p:cNvPr id="104860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0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9752-2A4A-46F3-B6D2-5094494D028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70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7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0D80-1935-4588-956F-1BA05304EED9}" type="datetimeFigureOut">
              <a:rPr lang="en-US" smtClean="0"/>
              <a:t>11/19/2018</a:t>
            </a:fld>
            <a:endParaRPr lang="en-US" dirty="0"/>
          </a:p>
        </p:txBody>
      </p:sp>
      <p:sp>
        <p:nvSpPr>
          <p:cNvPr id="104867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7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9752-2A4A-46F3-B6D2-5094494D028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64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65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6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0D80-1935-4588-956F-1BA05304EED9}" type="datetimeFigureOut">
              <a:rPr lang="en-US" smtClean="0"/>
              <a:t>11/19/2018</a:t>
            </a:fld>
            <a:endParaRPr lang="en-US" dirty="0"/>
          </a:p>
        </p:txBody>
      </p:sp>
      <p:sp>
        <p:nvSpPr>
          <p:cNvPr id="104866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6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9752-2A4A-46F3-B6D2-5094494D028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98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99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0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01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0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0D80-1935-4588-956F-1BA05304EED9}" type="datetimeFigureOut">
              <a:rPr lang="en-US" smtClean="0"/>
              <a:t>11/19/2018</a:t>
            </a:fld>
            <a:endParaRPr lang="en-US" dirty="0"/>
          </a:p>
        </p:txBody>
      </p:sp>
      <p:sp>
        <p:nvSpPr>
          <p:cNvPr id="104870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0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9752-2A4A-46F3-B6D2-5094494D028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8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0D80-1935-4588-956F-1BA05304EED9}" type="datetimeFigureOut">
              <a:rPr lang="en-US" smtClean="0"/>
              <a:t>11/19/2018</a:t>
            </a:fld>
            <a:endParaRPr lang="en-US" dirty="0"/>
          </a:p>
        </p:txBody>
      </p:sp>
      <p:sp>
        <p:nvSpPr>
          <p:cNvPr id="104868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9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9752-2A4A-46F3-B6D2-5094494D028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0D80-1935-4588-956F-1BA05304EED9}" type="datetimeFigureOut">
              <a:rPr lang="en-US" smtClean="0"/>
              <a:t>11/19/2018</a:t>
            </a:fld>
            <a:endParaRPr lang="en-US" dirty="0"/>
          </a:p>
        </p:txBody>
      </p:sp>
      <p:sp>
        <p:nvSpPr>
          <p:cNvPr id="104867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7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9752-2A4A-46F3-B6D2-5094494D028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92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93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9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0D80-1935-4588-956F-1BA05304EED9}" type="datetimeFigureOut">
              <a:rPr lang="en-US" smtClean="0"/>
              <a:t>11/19/2018</a:t>
            </a:fld>
            <a:endParaRPr lang="en-US" dirty="0"/>
          </a:p>
        </p:txBody>
      </p:sp>
      <p:sp>
        <p:nvSpPr>
          <p:cNvPr id="104869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9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9752-2A4A-46F3-B6D2-5094494D028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9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48590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59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0D80-1935-4588-956F-1BA05304EED9}" type="datetimeFigureOut">
              <a:rPr lang="en-US" smtClean="0"/>
              <a:t>11/19/2018</a:t>
            </a:fld>
            <a:endParaRPr lang="en-US" dirty="0"/>
          </a:p>
        </p:txBody>
      </p:sp>
      <p:sp>
        <p:nvSpPr>
          <p:cNvPr id="104859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59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9752-2A4A-46F3-B6D2-5094494D028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F0D80-1935-4588-956F-1BA05304EED9}" type="datetimeFigureOut">
              <a:rPr lang="en-US" smtClean="0"/>
              <a:t>11/19/2018</a:t>
            </a:fld>
            <a:endParaRPr lang="en-US" dirty="0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A9752-2A4A-46F3-B6D2-5094494D0286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Norma Jean </a:t>
            </a:r>
            <a:br>
              <a:rPr lang="en-US" dirty="0" smtClean="0"/>
            </a:br>
            <a:r>
              <a:rPr lang="en-US" dirty="0" smtClean="0"/>
              <a:t>and the Aesthetics</a:t>
            </a:r>
            <a:br>
              <a:rPr lang="en-US" dirty="0" smtClean="0"/>
            </a:br>
            <a:r>
              <a:rPr lang="en-US" dirty="0" smtClean="0"/>
              <a:t>of HardCore Rock</a:t>
            </a:r>
            <a:endParaRPr lang="en-US" dirty="0"/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5833" lnSpcReduction="10000"/>
          </a:bodyPr>
          <a:lstStyle/>
          <a:p>
            <a:r>
              <a:rPr lang="en-US" dirty="0" smtClean="0"/>
              <a:t>An argument towards validating</a:t>
            </a:r>
          </a:p>
          <a:p>
            <a:r>
              <a:rPr lang="en-US" dirty="0" smtClean="0"/>
              <a:t>the genre’s historical position</a:t>
            </a:r>
          </a:p>
          <a:p>
            <a:r>
              <a:rPr lang="en-US" dirty="0" smtClean="0"/>
              <a:t>with a critical examination of</a:t>
            </a:r>
            <a:endParaRPr lang="en-US" dirty="0"/>
          </a:p>
          <a:p>
            <a:r>
              <a:rPr lang="en-US" dirty="0" smtClean="0"/>
              <a:t>the style’s orchestrated dimensions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Spectrum III</a:t>
            </a:r>
            <a:endParaRPr lang="en-US" u="sng" dirty="0"/>
          </a:p>
        </p:txBody>
      </p:sp>
      <p:sp>
        <p:nvSpPr>
          <p:cNvPr id="104861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Creative Purpose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  Social Component</a:t>
            </a:r>
          </a:p>
          <a:p>
            <a:pPr marL="0" indent="0">
              <a:buNone/>
            </a:pPr>
            <a:r>
              <a:rPr lang="en-US" dirty="0" smtClean="0"/>
              <a:t>2  Emotional Expression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3  Figurative Representation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4  Technical Grammar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Identification</a:t>
            </a:r>
            <a:endParaRPr lang="en-US" dirty="0"/>
          </a:p>
        </p:txBody>
      </p:sp>
      <p:sp>
        <p:nvSpPr>
          <p:cNvPr id="1048618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Intensification of the self</a:t>
            </a:r>
          </a:p>
        </p:txBody>
      </p:sp>
      <p:pic>
        <p:nvPicPr>
          <p:cNvPr id="2097157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5818188" y="0"/>
            <a:ext cx="4722812" cy="68845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Application</a:t>
            </a:r>
            <a:endParaRPr lang="en-US" dirty="0"/>
          </a:p>
        </p:txBody>
      </p:sp>
      <p:sp>
        <p:nvSpPr>
          <p:cNvPr id="1048622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Sustained Intensity</a:t>
            </a:r>
          </a:p>
        </p:txBody>
      </p:sp>
      <p:pic>
        <p:nvPicPr>
          <p:cNvPr id="2097159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788" r="4788"/>
          <a:stretch>
            <a:fillRect/>
          </a:stretch>
        </p:blipFill>
        <p:spPr>
          <a:xfrm>
            <a:off x="5199230" y="995363"/>
            <a:ext cx="6172200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Spectrum II</a:t>
            </a:r>
            <a:endParaRPr lang="en-US" u="sng" dirty="0"/>
          </a:p>
        </p:txBody>
      </p:sp>
      <p:sp>
        <p:nvSpPr>
          <p:cNvPr id="104862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Stylistic Factors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  Structural Tonality</a:t>
            </a:r>
          </a:p>
          <a:p>
            <a:pPr marL="0" indent="0">
              <a:buNone/>
            </a:pPr>
            <a:r>
              <a:rPr lang="en-US" dirty="0" smtClean="0"/>
              <a:t>2  Accordant Sonority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3  Modular Form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4  Orchestrative Medium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Harmony</a:t>
            </a:r>
            <a:endParaRPr lang="en-US" dirty="0"/>
          </a:p>
        </p:txBody>
      </p:sp>
      <p:sp>
        <p:nvSpPr>
          <p:cNvPr id="1048626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8842831" cy="3811588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Diadic (rather than Triadic tradition) </a:t>
            </a:r>
          </a:p>
        </p:txBody>
      </p:sp>
      <p:pic>
        <p:nvPicPr>
          <p:cNvPr id="2097160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839787" y="3484605"/>
            <a:ext cx="10747517" cy="23843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Consonance/</a:t>
            </a:r>
            <a:br>
              <a:rPr lang="en-US" dirty="0" smtClean="0"/>
            </a:br>
            <a:r>
              <a:rPr lang="en-US" dirty="0" smtClean="0"/>
              <a:t>Dissonance</a:t>
            </a:r>
            <a:endParaRPr lang="en-US" dirty="0"/>
          </a:p>
        </p:txBody>
      </p:sp>
      <p:sp>
        <p:nvSpPr>
          <p:cNvPr id="1048628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Constant tension </a:t>
            </a:r>
          </a:p>
        </p:txBody>
      </p:sp>
      <p:pic>
        <p:nvPicPr>
          <p:cNvPr id="2097161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3587006" y="1882944"/>
            <a:ext cx="7919355" cy="26730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Organization</a:t>
            </a:r>
            <a:endParaRPr lang="en-US" dirty="0"/>
          </a:p>
        </p:txBody>
      </p:sp>
      <p:sp>
        <p:nvSpPr>
          <p:cNvPr id="1048630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10746764" cy="381158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Principle of Expectation, Deviation and Restoration</a:t>
            </a:r>
            <a:endParaRPr lang="en-US" sz="2000" dirty="0"/>
          </a:p>
          <a:p>
            <a:endParaRPr lang="en-US" sz="2000" dirty="0" smtClean="0"/>
          </a:p>
        </p:txBody>
      </p:sp>
      <p:pic>
        <p:nvPicPr>
          <p:cNvPr id="2097162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839788" y="2718486"/>
            <a:ext cx="10746764" cy="35584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B</a:t>
            </a:r>
            <a:endParaRPr lang="en-US" dirty="0"/>
          </a:p>
        </p:txBody>
      </p:sp>
      <p:sp>
        <p:nvSpPr>
          <p:cNvPr id="1048632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10935117" cy="381158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Principle of prolonged and compounded Extension</a:t>
            </a:r>
            <a:endParaRPr lang="en-US" sz="2000" dirty="0"/>
          </a:p>
          <a:p>
            <a:endParaRPr lang="en-US" sz="2000" dirty="0" smtClean="0"/>
          </a:p>
        </p:txBody>
      </p:sp>
      <p:pic>
        <p:nvPicPr>
          <p:cNvPr id="2097163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584019" y="2669059"/>
            <a:ext cx="10907765" cy="36998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Instrumentation</a:t>
            </a:r>
            <a:endParaRPr lang="en-US" dirty="0"/>
          </a:p>
        </p:txBody>
      </p:sp>
      <p:sp>
        <p:nvSpPr>
          <p:cNvPr id="104863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8842831" cy="3811588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/>
              <a:t>Vocals- </a:t>
            </a:r>
            <a:r>
              <a:rPr lang="en-US" sz="2000" dirty="0" smtClean="0"/>
              <a:t>persistent </a:t>
            </a:r>
            <a:r>
              <a:rPr lang="en-US" sz="2000" dirty="0"/>
              <a:t>scream</a:t>
            </a:r>
            <a:br>
              <a:rPr lang="en-US" sz="2000" dirty="0"/>
            </a:br>
            <a:r>
              <a:rPr lang="en-US" sz="2000" dirty="0"/>
              <a:t>Guitars- </a:t>
            </a:r>
            <a:r>
              <a:rPr lang="en-US" sz="2000" dirty="0" smtClean="0"/>
              <a:t>exotic tuning</a:t>
            </a:r>
          </a:p>
        </p:txBody>
      </p:sp>
      <p:pic>
        <p:nvPicPr>
          <p:cNvPr id="2097164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7268662" y="587786"/>
            <a:ext cx="4062984" cy="54833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Spectrum I</a:t>
            </a:r>
            <a:endParaRPr lang="en-US" u="sng" dirty="0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Elemental Dimensions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  Duration</a:t>
            </a:r>
          </a:p>
          <a:p>
            <a:pPr marL="0" indent="0">
              <a:buNone/>
            </a:pPr>
            <a:r>
              <a:rPr lang="en-US" dirty="0" smtClean="0"/>
              <a:t>2  Pitch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3  Volume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4  Surface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Precedent</a:t>
            </a:r>
            <a:endParaRPr lang="en-US" dirty="0"/>
          </a:p>
        </p:txBody>
      </p:sp>
      <p:sp>
        <p:nvSpPr>
          <p:cNvPr id="1048595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1997</a:t>
            </a:r>
          </a:p>
          <a:p>
            <a:r>
              <a:rPr lang="en-US" dirty="0" smtClean="0"/>
              <a:t>Atlanta, Georgia</a:t>
            </a:r>
          </a:p>
          <a:p>
            <a:r>
              <a:rPr lang="en-US" dirty="0" smtClean="0"/>
              <a:t>Christian faith</a:t>
            </a:r>
          </a:p>
          <a:p>
            <a:r>
              <a:rPr lang="en-US" dirty="0" smtClean="0"/>
              <a:t>Other pioneering groups like Botch, Converge and Dillinger Escape Plan occurring within the MetalCore, HardCore Punk and MathCore genres</a:t>
            </a:r>
          </a:p>
        </p:txBody>
      </p:sp>
      <p:pic>
        <p:nvPicPr>
          <p:cNvPr id="2097152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6046787" y="706857"/>
            <a:ext cx="5162131" cy="51621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1i Beat</a:t>
            </a:r>
            <a:endParaRPr lang="en-US" dirty="0"/>
          </a:p>
        </p:txBody>
      </p:sp>
      <p:sp>
        <p:nvSpPr>
          <p:cNvPr id="1048638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 heavily driving Pulse</a:t>
            </a:r>
          </a:p>
        </p:txBody>
      </p:sp>
      <p:pic>
        <p:nvPicPr>
          <p:cNvPr id="2097165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89" r="48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1ii Meter</a:t>
            </a:r>
            <a:endParaRPr lang="en-US" dirty="0"/>
          </a:p>
        </p:txBody>
      </p:sp>
      <p:sp>
        <p:nvSpPr>
          <p:cNvPr id="1048640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regular Grouping of beats notably “Breaks Down</a:t>
            </a:r>
            <a:r>
              <a:rPr lang="en-US" dirty="0"/>
              <a:t>” </a:t>
            </a:r>
            <a:r>
              <a:rPr lang="en-US" dirty="0" smtClean="0"/>
              <a:t>into </a:t>
            </a:r>
            <a:r>
              <a:rPr lang="en-US" dirty="0"/>
              <a:t>strict </a:t>
            </a:r>
            <a:r>
              <a:rPr lang="en-US" dirty="0" smtClean="0"/>
              <a:t>pattern</a:t>
            </a:r>
            <a:endParaRPr lang="en-US" dirty="0"/>
          </a:p>
        </p:txBody>
      </p:sp>
      <p:pic>
        <p:nvPicPr>
          <p:cNvPr id="2097166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5183188" y="337235"/>
            <a:ext cx="6180513" cy="61805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1iii Rhythm</a:t>
            </a:r>
            <a:endParaRPr lang="en-US" dirty="0"/>
          </a:p>
        </p:txBody>
      </p:sp>
      <p:sp>
        <p:nvSpPr>
          <p:cNvPr id="1048642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9507370" cy="381158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Notes and percussive (ie. snare drum) strikes often are placed </a:t>
            </a:r>
            <a:r>
              <a:rPr lang="en-US" dirty="0"/>
              <a:t>over </a:t>
            </a:r>
            <a:r>
              <a:rPr lang="en-US" dirty="0" smtClean="0"/>
              <a:t>the beat in a “snapping” Pattern, just before the end of a phrase</a:t>
            </a:r>
          </a:p>
          <a:p>
            <a:endParaRPr lang="en-US" dirty="0" smtClean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3262184"/>
            <a:ext cx="9507370" cy="3250911"/>
          </a:xfrm>
        </p:spPr>
      </p:pic>
    </p:spTree>
    <p:extLst>
      <p:ext uri="{BB962C8B-B14F-4D97-AF65-F5344CB8AC3E}">
        <p14:creationId xmlns:p14="http://schemas.microsoft.com/office/powerpoint/2010/main" val="343841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1iv Tempo</a:t>
            </a:r>
            <a:endParaRPr lang="en-US" dirty="0"/>
          </a:p>
        </p:txBody>
      </p:sp>
      <p:sp>
        <p:nvSpPr>
          <p:cNvPr id="104864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Music </a:t>
            </a:r>
            <a:r>
              <a:rPr lang="en-US" dirty="0"/>
              <a:t>often changes </a:t>
            </a:r>
            <a:r>
              <a:rPr lang="en-US" dirty="0" smtClean="0"/>
              <a:t>suddenly between very Fast and very Slow</a:t>
            </a:r>
            <a:endParaRPr lang="en-US" dirty="0"/>
          </a:p>
        </p:txBody>
      </p:sp>
      <p:pic>
        <p:nvPicPr>
          <p:cNvPr id="2097168" name="Picture Placeholder 17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22" r="192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2i Register</a:t>
            </a:r>
            <a:endParaRPr lang="en-US" dirty="0"/>
          </a:p>
        </p:txBody>
      </p:sp>
      <p:sp>
        <p:nvSpPr>
          <p:cNvPr id="1048646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Characteristically ‘Dropped’ Tuning</a:t>
            </a:r>
          </a:p>
        </p:txBody>
      </p:sp>
      <p:pic>
        <p:nvPicPr>
          <p:cNvPr id="2097169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4595561" y="1138990"/>
            <a:ext cx="6832219" cy="47299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2ii </a:t>
            </a:r>
            <a:br>
              <a:rPr lang="en-US" dirty="0" smtClean="0"/>
            </a:br>
            <a:r>
              <a:rPr lang="en-US" dirty="0" smtClean="0"/>
              <a:t>Compaction</a:t>
            </a:r>
            <a:endParaRPr lang="en-US" dirty="0"/>
          </a:p>
        </p:txBody>
      </p:sp>
      <p:sp>
        <p:nvSpPr>
          <p:cNvPr id="1048648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Frequently a Wide </a:t>
            </a:r>
          </a:p>
          <a:p>
            <a:r>
              <a:rPr lang="en-US" dirty="0"/>
              <a:t>‘polarity’ </a:t>
            </a:r>
            <a:r>
              <a:rPr lang="en-US" dirty="0" smtClean="0"/>
              <a:t>between</a:t>
            </a:r>
          </a:p>
          <a:p>
            <a:r>
              <a:rPr lang="en-US" dirty="0" smtClean="0"/>
              <a:t>vertical Notes</a:t>
            </a:r>
          </a:p>
        </p:txBody>
      </p:sp>
      <p:pic>
        <p:nvPicPr>
          <p:cNvPr id="2097170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3192378" y="843046"/>
            <a:ext cx="8499463" cy="51945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2iii Consistency</a:t>
            </a:r>
            <a:endParaRPr lang="en-US" dirty="0"/>
          </a:p>
        </p:txBody>
      </p:sp>
      <p:sp>
        <p:nvSpPr>
          <p:cNvPr id="1048650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Often Thick with orchestrated </a:t>
            </a:r>
          </a:p>
          <a:p>
            <a:r>
              <a:rPr lang="en-US" dirty="0" smtClean="0"/>
              <a:t>Notes</a:t>
            </a:r>
          </a:p>
        </p:txBody>
      </p:sp>
      <p:pic>
        <p:nvPicPr>
          <p:cNvPr id="2097171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3861346" y="665747"/>
            <a:ext cx="7963760" cy="55746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3i Dynamics</a:t>
            </a:r>
            <a:endParaRPr lang="en-US" dirty="0"/>
          </a:p>
        </p:txBody>
      </p:sp>
      <p:sp>
        <p:nvSpPr>
          <p:cNvPr id="1048652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mtClean="0"/>
              <a:t>Predominantly Loud </a:t>
            </a:r>
            <a:r>
              <a:rPr lang="en-US" dirty="0" smtClean="0"/>
              <a:t>to the point of content ‘dissolution’</a:t>
            </a:r>
          </a:p>
        </p:txBody>
      </p:sp>
      <p:pic>
        <p:nvPicPr>
          <p:cNvPr id="2097172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4772025" y="1257300"/>
            <a:ext cx="7114032" cy="34701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4i Tone</a:t>
            </a:r>
            <a:endParaRPr lang="en-US" dirty="0"/>
          </a:p>
        </p:txBody>
      </p:sp>
      <p:sp>
        <p:nvSpPr>
          <p:cNvPr id="104865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Typically Noisy sound</a:t>
            </a:r>
          </a:p>
        </p:txBody>
      </p:sp>
      <p:pic>
        <p:nvPicPr>
          <p:cNvPr id="209717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5906530" y="691977"/>
            <a:ext cx="5511156" cy="5511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4ii Grain</a:t>
            </a:r>
            <a:endParaRPr lang="en-US" dirty="0"/>
          </a:p>
        </p:txBody>
      </p:sp>
      <p:sp>
        <p:nvSpPr>
          <p:cNvPr id="1048656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Commonly ‘Rough’ </a:t>
            </a:r>
          </a:p>
          <a:p>
            <a:r>
              <a:rPr lang="en-US" dirty="0" smtClean="0"/>
              <a:t>waveforms</a:t>
            </a:r>
          </a:p>
        </p:txBody>
      </p:sp>
      <p:pic>
        <p:nvPicPr>
          <p:cNvPr id="209717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3908498" y="1458097"/>
            <a:ext cx="7434499" cy="37070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Personnel</a:t>
            </a:r>
            <a:endParaRPr lang="en-US" dirty="0"/>
          </a:p>
        </p:txBody>
      </p:sp>
      <p:sp>
        <p:nvSpPr>
          <p:cNvPr id="1048597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2002</a:t>
            </a:r>
          </a:p>
          <a:p>
            <a:r>
              <a:rPr lang="en-US" dirty="0" smtClean="0"/>
              <a:t>Daniel </a:t>
            </a:r>
            <a:r>
              <a:rPr lang="en-US" dirty="0"/>
              <a:t>Davison, drums</a:t>
            </a:r>
          </a:p>
          <a:p>
            <a:r>
              <a:rPr lang="en-US" dirty="0"/>
              <a:t>Christopher Day, guitar</a:t>
            </a:r>
          </a:p>
          <a:p>
            <a:r>
              <a:rPr lang="en-US" dirty="0" smtClean="0"/>
              <a:t>Joshua Doolittle, bass</a:t>
            </a:r>
            <a:endParaRPr lang="en-US" dirty="0"/>
          </a:p>
          <a:p>
            <a:r>
              <a:rPr lang="en-US" dirty="0" smtClean="0"/>
              <a:t>Scottie Henry, guitar</a:t>
            </a:r>
            <a:endParaRPr lang="en-US" dirty="0"/>
          </a:p>
          <a:p>
            <a:r>
              <a:rPr lang="en-US" dirty="0" smtClean="0"/>
              <a:t>Josh Scogin, vocals</a:t>
            </a:r>
            <a:endParaRPr lang="en-US" dirty="0"/>
          </a:p>
        </p:txBody>
      </p:sp>
      <p:pic>
        <p:nvPicPr>
          <p:cNvPr id="2097153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508" r="250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Sample</a:t>
            </a:r>
            <a:endParaRPr lang="en-US" b="1" dirty="0"/>
          </a:p>
        </p:txBody>
      </p:sp>
      <p:sp>
        <p:nvSpPr>
          <p:cNvPr id="1048658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“The Entire World Is Counting On Me and They Don’t Even Know It”</a:t>
            </a:r>
          </a:p>
          <a:p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smtClean="0"/>
              <a:t>www.youtube.com/watch?v=ysH8EweWQhQ</a:t>
            </a:r>
            <a:endParaRPr lang="en-US" dirty="0"/>
          </a:p>
        </p:txBody>
      </p:sp>
      <p:pic>
        <p:nvPicPr>
          <p:cNvPr id="2097175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5983705" y="665496"/>
            <a:ext cx="5457910" cy="54397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Conclusion</a:t>
            </a:r>
            <a:endParaRPr lang="en-US" u="sng" dirty="0"/>
          </a:p>
        </p:txBody>
      </p:sp>
      <p:sp>
        <p:nvSpPr>
          <p:cNvPr id="104866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6429"/>
          </a:bodyPr>
          <a:lstStyle/>
          <a:p>
            <a:pPr marL="0" indent="0">
              <a:buNone/>
            </a:pPr>
            <a:r>
              <a:rPr lang="en-US" altLang="zh-CN" dirty="0" smtClean="0"/>
              <a:t>Given maximum and minimum artistic positions, a short epoch occurred between Innovators and Classic figures of the MetalCore genre [late 1990s-early 2000s]</a:t>
            </a:r>
            <a:endParaRPr lang="zh-CN" altLang="en-US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altLang="zh-CN" dirty="0"/>
              <a:t>Given maximum and minimum artistic </a:t>
            </a:r>
            <a:r>
              <a:rPr lang="en-US" altLang="zh-CN" dirty="0" smtClean="0"/>
              <a:t>positions also, MetalCore exemplifies </a:t>
            </a:r>
            <a:r>
              <a:rPr lang="en-US" dirty="0" smtClean="0"/>
              <a:t>the historic fulfillment of Rock and Roll as a broader style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Alongside exuberant </a:t>
            </a:r>
            <a:r>
              <a:rPr lang="en-US" dirty="0" smtClean="0"/>
              <a:t>entertainment though, the music arguably has authentic value when achieving a cathartic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performance</a:t>
            </a:r>
            <a:endParaRPr lang="en-US" dirty="0"/>
          </a:p>
        </p:txBody>
      </p:sp>
      <p:sp>
        <p:nvSpPr>
          <p:cNvPr id="1048662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Hellfest, 2003</a:t>
            </a:r>
          </a:p>
          <a:p>
            <a:r>
              <a:rPr lang="en-US" dirty="0"/>
              <a:t>https</a:t>
            </a:r>
            <a:r>
              <a:rPr lang="en-US"/>
              <a:t>://</a:t>
            </a:r>
            <a:r>
              <a:rPr lang="en-US" smtClean="0"/>
              <a:t>www.youtube.com/watch?v=3KUfPw4diNU</a:t>
            </a:r>
            <a:endParaRPr lang="en-US" dirty="0"/>
          </a:p>
        </p:txBody>
      </p:sp>
      <p:pic>
        <p:nvPicPr>
          <p:cNvPr id="2097176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381" r="1438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u="none" dirty="0" smtClean="0"/>
              <a:t>Bibliography</a:t>
            </a:r>
            <a:r>
              <a:rPr lang="en-US" u="sng" dirty="0" smtClean="0"/>
              <a:t> </a:t>
            </a:r>
            <a:endParaRPr lang="en-US" u="sng" dirty="0"/>
          </a:p>
        </p:txBody>
      </p:sp>
      <p:sp>
        <p:nvSpPr>
          <p:cNvPr id="104871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6429"/>
          </a:bodyPr>
          <a:lstStyle/>
          <a:p>
            <a:pPr marL="0" indent="0">
              <a:buNone/>
            </a:pPr>
            <a:r>
              <a:rPr lang="en-US" sz="1200" dirty="0" smtClean="0"/>
              <a:t>Meter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https://www.publicdomainpictures.net/en/view-image.php?image=129529</a:t>
            </a:r>
            <a:br>
              <a:rPr lang="en-US" sz="1200" dirty="0"/>
            </a:br>
            <a:r>
              <a:rPr lang="en-US" sz="1200" dirty="0"/>
              <a:t>Rhythm </a:t>
            </a:r>
            <a:br>
              <a:rPr lang="en-US" sz="1200" dirty="0"/>
            </a:br>
            <a:r>
              <a:rPr lang="en-US" sz="1200" dirty="0"/>
              <a:t>https://youtube.com/watch?v=7TJF8_kvJWI</a:t>
            </a:r>
            <a:br>
              <a:rPr lang="en-US" sz="1200" dirty="0"/>
            </a:br>
            <a:r>
              <a:rPr lang="en-US" sz="1200" dirty="0"/>
              <a:t>Consistency</a:t>
            </a:r>
            <a:br>
              <a:rPr lang="en-US" sz="1200" dirty="0"/>
            </a:br>
            <a:r>
              <a:rPr lang="en-US" sz="1200" dirty="0"/>
              <a:t>http://www.star.bris.ac.uk/~mbt/topcat/sun253/mode-density.html</a:t>
            </a:r>
            <a:br>
              <a:rPr lang="en-US" sz="1200" dirty="0"/>
            </a:br>
            <a:r>
              <a:rPr lang="en-US" sz="1200" dirty="0"/>
              <a:t>Compaction</a:t>
            </a:r>
            <a:br>
              <a:rPr lang="en-US" sz="1200" dirty="0"/>
            </a:br>
            <a:r>
              <a:rPr lang="en-US" sz="1200" dirty="0"/>
              <a:t>https://slideplayer.com/slide/7405941</a:t>
            </a:r>
            <a:br>
              <a:rPr lang="en-US" sz="1200" dirty="0"/>
            </a:br>
            <a:r>
              <a:rPr lang="en-US" sz="1200" dirty="0"/>
              <a:t>Tone</a:t>
            </a:r>
            <a:br>
              <a:rPr lang="en-US" sz="1200" dirty="0"/>
            </a:br>
            <a:r>
              <a:rPr lang="en-US" sz="1200" dirty="0"/>
              <a:t>https://www.freepik.com/free-vector/noise-background_992066.htm</a:t>
            </a:r>
            <a:br>
              <a:rPr lang="en-US" sz="1200" dirty="0"/>
            </a:br>
            <a:r>
              <a:rPr lang="en-US" sz="1200" dirty="0" smtClean="0"/>
              <a:t>Noise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https://</a:t>
            </a:r>
            <a:r>
              <a:rPr lang="en-US" sz="1200" dirty="0" smtClean="0"/>
              <a:t>stackoverflow.com/questions/29903531/matlab-graphics-jagged-lines-in-output</a:t>
            </a:r>
          </a:p>
          <a:p>
            <a:pPr marL="0" indent="0">
              <a:buNone/>
            </a:pPr>
            <a:r>
              <a:rPr lang="en-US" sz="1200" dirty="0" smtClean="0"/>
              <a:t>Form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https://gointothestory.blcklst.com/sonata-form-and-three-act-structure-e6a0c7f3a49e</a:t>
            </a:r>
            <a:br>
              <a:rPr lang="en-US" sz="1200" dirty="0"/>
            </a:br>
            <a:r>
              <a:rPr lang="en-US" sz="1200" dirty="0"/>
              <a:t>http://kivan.yellowriverwebsites.com/what-is-sonata-form</a:t>
            </a:r>
            <a:br>
              <a:rPr lang="en-US" sz="1200" dirty="0"/>
            </a:br>
            <a:r>
              <a:rPr lang="en-US" sz="1200" dirty="0"/>
              <a:t>Medium</a:t>
            </a:r>
            <a:br>
              <a:rPr lang="en-US" sz="1200" dirty="0"/>
            </a:br>
            <a:r>
              <a:rPr lang="en-US" sz="1200" dirty="0"/>
              <a:t>https://phys.org/news/2016-06-pitch-range-vocal-cords.html </a:t>
            </a:r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Critique</a:t>
            </a:r>
            <a:endParaRPr lang="en-US" dirty="0"/>
          </a:p>
        </p:txBody>
      </p:sp>
      <p:sp>
        <p:nvSpPr>
          <p:cNvPr id="1048599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i="1" dirty="0" smtClean="0"/>
              <a:t>Bless the Martyr and Kiss the Child</a:t>
            </a:r>
          </a:p>
          <a:p>
            <a:endParaRPr lang="en-US" dirty="0"/>
          </a:p>
          <a:p>
            <a:r>
              <a:rPr lang="en-US" dirty="0" smtClean="0"/>
              <a:t>Artistically recognized as a significant contribution to the genre of MetalCore</a:t>
            </a:r>
          </a:p>
        </p:txBody>
      </p:sp>
      <p:pic>
        <p:nvPicPr>
          <p:cNvPr id="2097154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5406190" y="0"/>
            <a:ext cx="5550568" cy="67872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ANALYSIS</a:t>
            </a:r>
            <a:endParaRPr lang="en-US" u="sng" dirty="0"/>
          </a:p>
        </p:txBody>
      </p:sp>
      <p:sp>
        <p:nvSpPr>
          <p:cNvPr id="10486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Terminology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V </a:t>
            </a:r>
            <a:r>
              <a:rPr lang="en-US" dirty="0" smtClean="0"/>
              <a:t> AESTHETICS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IV </a:t>
            </a:r>
            <a:r>
              <a:rPr lang="en-US" dirty="0" smtClean="0"/>
              <a:t> CONTEXT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III  PURPOSE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II </a:t>
            </a:r>
            <a:r>
              <a:rPr lang="en-US" dirty="0" smtClean="0"/>
              <a:t> LANGUAGE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I  DIMENSIONS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Spectrum V</a:t>
            </a:r>
            <a:endParaRPr lang="en-US" u="sng" dirty="0"/>
          </a:p>
        </p:txBody>
      </p:sp>
      <p:sp>
        <p:nvSpPr>
          <p:cNvPr id="104860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Individual Aesthetics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  Comprehension </a:t>
            </a:r>
            <a:r>
              <a:rPr lang="en-US" sz="2000" dirty="0" smtClean="0">
                <a:sym typeface="Wingdings 2" panose="05020102010507070707" pitchFamily="18" charset="2"/>
              </a:rPr>
              <a:t></a:t>
            </a:r>
            <a:r>
              <a:rPr lang="en-US" dirty="0" smtClean="0"/>
              <a:t> “Understanding, Unawareness”</a:t>
            </a:r>
          </a:p>
          <a:p>
            <a:pPr marL="0" indent="0">
              <a:buNone/>
            </a:pPr>
            <a:r>
              <a:rPr lang="en-US" dirty="0" smtClean="0"/>
              <a:t>2  Affectation </a:t>
            </a:r>
            <a:r>
              <a:rPr lang="en-US" sz="2000" dirty="0">
                <a:sym typeface="Wingdings 2" panose="05020102010507070707" pitchFamily="18" charset="2"/>
              </a:rPr>
              <a:t></a:t>
            </a:r>
            <a:r>
              <a:rPr lang="en-US" dirty="0" smtClean="0"/>
              <a:t> “Like/Dislike”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3  Craft </a:t>
            </a:r>
            <a:r>
              <a:rPr lang="en-US" sz="2000" dirty="0">
                <a:sym typeface="Wingdings 2" panose="05020102010507070707" pitchFamily="18" charset="2"/>
              </a:rPr>
              <a:t></a:t>
            </a:r>
            <a:r>
              <a:rPr lang="en-US" dirty="0" smtClean="0"/>
              <a:t> “Good/Bad”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4  Fulfillment </a:t>
            </a:r>
            <a:r>
              <a:rPr lang="en-US" sz="2000" dirty="0">
                <a:sym typeface="Wingdings 2" panose="05020102010507070707" pitchFamily="18" charset="2"/>
              </a:rPr>
              <a:t></a:t>
            </a:r>
            <a:r>
              <a:rPr lang="en-US" dirty="0" smtClean="0"/>
              <a:t> “Success/Failure”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Ideality</a:t>
            </a:r>
            <a:endParaRPr lang="en-US" dirty="0"/>
          </a:p>
        </p:txBody>
      </p:sp>
      <p:sp>
        <p:nvSpPr>
          <p:cNvPr id="1048610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Justification of</a:t>
            </a:r>
          </a:p>
          <a:p>
            <a:r>
              <a:rPr lang="en-US" sz="2000" dirty="0" smtClean="0"/>
              <a:t>opinion</a:t>
            </a:r>
          </a:p>
        </p:txBody>
      </p:sp>
      <p:pic>
        <p:nvPicPr>
          <p:cNvPr id="2097155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3790727" y="1576148"/>
            <a:ext cx="7797800" cy="3898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Spectrum IV</a:t>
            </a:r>
            <a:endParaRPr lang="en-US" u="sng" dirty="0"/>
          </a:p>
        </p:txBody>
      </p:sp>
      <p:sp>
        <p:nvSpPr>
          <p:cNvPr id="104861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Historical Context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  Innovation</a:t>
            </a:r>
            <a:r>
              <a:rPr lang="en-US" dirty="0"/>
              <a:t>:</a:t>
            </a:r>
            <a:r>
              <a:rPr lang="en-US" dirty="0" smtClean="0"/>
              <a:t> Original / Progressive</a:t>
            </a:r>
          </a:p>
          <a:p>
            <a:pPr marL="0" indent="0">
              <a:buNone/>
            </a:pPr>
            <a:r>
              <a:rPr lang="en-US" dirty="0" smtClean="0"/>
              <a:t>2  Development: Classic / Tradition / Limit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3  Transformation: Declination / Appropriation / Maturation / Integration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4  Modes of Communication: Composer, Performer, Audience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104861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Rock and Roll</a:t>
            </a:r>
          </a:p>
          <a:p>
            <a:endParaRPr lang="en-US" sz="2000" dirty="0" smtClean="0"/>
          </a:p>
          <a:p>
            <a:r>
              <a:rPr lang="en-US" sz="2000" dirty="0" smtClean="0"/>
              <a:t>Positioned at Extremity</a:t>
            </a:r>
          </a:p>
        </p:txBody>
      </p:sp>
      <p:pic>
        <p:nvPicPr>
          <p:cNvPr id="2097156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5183188" y="131481"/>
            <a:ext cx="6168044" cy="65836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475</Words>
  <Application>Microsoft Office PowerPoint</Application>
  <PresentationFormat>Widescreen</PresentationFormat>
  <Paragraphs>146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宋体</vt:lpstr>
      <vt:lpstr>Arial</vt:lpstr>
      <vt:lpstr>Calibri</vt:lpstr>
      <vt:lpstr>Calibri Light</vt:lpstr>
      <vt:lpstr>Wingdings 2</vt:lpstr>
      <vt:lpstr>Office Theme</vt:lpstr>
      <vt:lpstr>Norma Jean  and the Aesthetics of HardCore Rock</vt:lpstr>
      <vt:lpstr>Precedent</vt:lpstr>
      <vt:lpstr>Personnel</vt:lpstr>
      <vt:lpstr>Critique</vt:lpstr>
      <vt:lpstr>ANALYSIS</vt:lpstr>
      <vt:lpstr>Spectrum V</vt:lpstr>
      <vt:lpstr>Ideality</vt:lpstr>
      <vt:lpstr>Spectrum IV</vt:lpstr>
      <vt:lpstr>Topic</vt:lpstr>
      <vt:lpstr>Spectrum III</vt:lpstr>
      <vt:lpstr>Personal Identification</vt:lpstr>
      <vt:lpstr>Practical Application</vt:lpstr>
      <vt:lpstr>Spectrum II</vt:lpstr>
      <vt:lpstr>1 Harmony</vt:lpstr>
      <vt:lpstr>2 Consonance/ Dissonance</vt:lpstr>
      <vt:lpstr>3 Organization</vt:lpstr>
      <vt:lpstr>Organization B</vt:lpstr>
      <vt:lpstr>4 Instrumentation</vt:lpstr>
      <vt:lpstr>Spectrum I</vt:lpstr>
      <vt:lpstr>1i Beat</vt:lpstr>
      <vt:lpstr>1ii Meter</vt:lpstr>
      <vt:lpstr>1iii Rhythm</vt:lpstr>
      <vt:lpstr>1iv Tempo</vt:lpstr>
      <vt:lpstr>2i Register</vt:lpstr>
      <vt:lpstr>2ii  Compaction</vt:lpstr>
      <vt:lpstr>2iii Consistency</vt:lpstr>
      <vt:lpstr>3i Dynamics</vt:lpstr>
      <vt:lpstr>4i Tone</vt:lpstr>
      <vt:lpstr>4ii Grain</vt:lpstr>
      <vt:lpstr>Sample</vt:lpstr>
      <vt:lpstr>Conclusion</vt:lpstr>
      <vt:lpstr>Live performance</vt:lpstr>
      <vt:lpstr>Bibliography </vt:lpstr>
    </vt:vector>
  </TitlesOfParts>
  <Company>University at Buffalo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"Music and Architecture:  A Moment in Time, or Timed Moments?"</dc:title>
  <dc:creator>Owner</dc:creator>
  <cp:lastModifiedBy>Michael</cp:lastModifiedBy>
  <cp:revision>16</cp:revision>
  <dcterms:created xsi:type="dcterms:W3CDTF">2017-11-01T05:02:43Z</dcterms:created>
  <dcterms:modified xsi:type="dcterms:W3CDTF">2018-11-19T23:21:54Z</dcterms:modified>
</cp:coreProperties>
</file>